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8"/>
  </p:notesMasterIdLst>
  <p:sldIdLst>
    <p:sldId id="298" r:id="rId2"/>
    <p:sldId id="287" r:id="rId3"/>
    <p:sldId id="284" r:id="rId4"/>
    <p:sldId id="288" r:id="rId5"/>
    <p:sldId id="289" r:id="rId6"/>
    <p:sldId id="290" r:id="rId7"/>
    <p:sldId id="291" r:id="rId8"/>
    <p:sldId id="292" r:id="rId9"/>
    <p:sldId id="293" r:id="rId10"/>
    <p:sldId id="295" r:id="rId11"/>
    <p:sldId id="296" r:id="rId12"/>
    <p:sldId id="297" r:id="rId13"/>
    <p:sldId id="299" r:id="rId14"/>
    <p:sldId id="300" r:id="rId15"/>
    <p:sldId id="301" r:id="rId16"/>
    <p:sldId id="27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98"/>
            <p14:sldId id="287"/>
            <p14:sldId id="284"/>
            <p14:sldId id="288"/>
            <p14:sldId id="289"/>
            <p14:sldId id="290"/>
            <p14:sldId id="291"/>
            <p14:sldId id="292"/>
            <p14:sldId id="293"/>
            <p14:sldId id="295"/>
            <p14:sldId id="296"/>
            <p14:sldId id="297"/>
            <p14:sldId id="299"/>
            <p14:sldId id="300"/>
            <p14:sldId id="30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10283161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第</a:t>
            </a:r>
            <a:r>
              <a:rPr lang="en-US" altLang="zh-CN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1</a:t>
            </a:r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章 统计学习方法概论</a:t>
            </a:r>
            <a:br>
              <a:rPr lang="zh-CN" altLang="en-US" sz="6600" baseline="-25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</a:b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5339A70-7601-4BD3-B76B-3C0E5B74DECA}"/>
              </a:ext>
            </a:extLst>
          </p:cNvPr>
          <p:cNvSpPr txBox="1">
            <a:spLocks/>
          </p:cNvSpPr>
          <p:nvPr/>
        </p:nvSpPr>
        <p:spPr>
          <a:xfrm>
            <a:off x="648999" y="3359438"/>
            <a:ext cx="8356895" cy="6463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导读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20" y="4246432"/>
            <a:ext cx="15849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Eddy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568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</a:t>
            </a:r>
            <a:r>
              <a:rPr lang="zh-CN" altLang="en-US" dirty="0"/>
              <a:t>正则化与交叉验证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79423" y="1840943"/>
                <a:ext cx="4397375" cy="2466381"/>
              </a:xfrm>
            </p:spPr>
            <p:txBody>
              <a:bodyPr/>
              <a:lstStyle/>
              <a:p>
                <a:r>
                  <a:rPr lang="zh-CN" altLang="en-US" dirty="0"/>
                  <a:t>最小化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结构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风险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交叉验证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79423" y="1840943"/>
                <a:ext cx="4397375" cy="2466381"/>
              </a:xfrm>
              <a:blipFill>
                <a:blip r:embed="rId2"/>
                <a:stretch>
                  <a:fillRect l="-1526" t="-247" b="-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371F4E8-BFBB-49EE-9294-8DEE1C90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47" y="1915160"/>
            <a:ext cx="60674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5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</a:t>
            </a:r>
            <a:r>
              <a:rPr lang="zh-CN" altLang="en-US" dirty="0"/>
              <a:t>泛化能力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29435" y="2118930"/>
                <a:ext cx="4666615" cy="4501617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1.1</a:t>
                </a:r>
                <a:r>
                  <a:rPr lang="zh-CN" altLang="en-US" dirty="0"/>
                  <a:t>泛化误差上界</a:t>
                </a:r>
                <a:endParaRPr lang="en-US" altLang="zh-CN" dirty="0"/>
              </a:p>
              <a:p>
                <a:r>
                  <a:rPr lang="zh-CN" altLang="en-US" dirty="0"/>
                  <a:t>对于二分类问题，当假设空间是有限个函数的集合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时，对任意一个函数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，至少以概率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/>
                  <a:t>，以下不等式成立：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func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0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ra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29435" y="2118930"/>
                <a:ext cx="4666615" cy="4501617"/>
              </a:xfrm>
              <a:blipFill>
                <a:blip r:embed="rId2"/>
                <a:stretch>
                  <a:fillRect l="-1438" t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83249DF4-9897-472E-BC95-54C299060C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>
          <a:xfrm>
            <a:off x="4896050" y="2118930"/>
            <a:ext cx="6953685" cy="4226308"/>
          </a:xfrm>
        </p:spPr>
      </p:pic>
    </p:spTree>
    <p:extLst>
      <p:ext uri="{BB962C8B-B14F-4D97-AF65-F5344CB8AC3E}">
        <p14:creationId xmlns:p14="http://schemas.microsoft.com/office/powerpoint/2010/main" val="579080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1.7</a:t>
            </a:r>
            <a:r>
              <a:rPr lang="zh-CN" altLang="en-US" dirty="0"/>
              <a:t>生成模型与判别模型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29435" y="2118930"/>
                <a:ext cx="4666615" cy="2097562"/>
              </a:xfrm>
            </p:spPr>
            <p:txBody>
              <a:bodyPr/>
              <a:lstStyle/>
              <a:p>
                <a:r>
                  <a:rPr lang="zh-CN" altLang="en-US" dirty="0"/>
                  <a:t>生成方法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判别方法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或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29435" y="2118930"/>
                <a:ext cx="4666615" cy="2097562"/>
              </a:xfrm>
              <a:blipFill>
                <a:blip r:embed="rId2"/>
                <a:stretch>
                  <a:fillRect l="-1438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83249DF4-9897-472E-BC95-54C299060C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>
          <a:xfrm>
            <a:off x="4896050" y="2118930"/>
            <a:ext cx="6953685" cy="4226308"/>
          </a:xfrm>
        </p:spPr>
      </p:pic>
    </p:spTree>
    <p:extLst>
      <p:ext uri="{BB962C8B-B14F-4D97-AF65-F5344CB8AC3E}">
        <p14:creationId xmlns:p14="http://schemas.microsoft.com/office/powerpoint/2010/main" val="37704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1.8</a:t>
            </a:r>
            <a:r>
              <a:rPr lang="zh-CN" altLang="en-US" dirty="0"/>
              <a:t>分类问题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29435" y="2000459"/>
                <a:ext cx="4666615" cy="4344779"/>
              </a:xfrm>
            </p:spPr>
            <p:txBody>
              <a:bodyPr/>
              <a:lstStyle/>
              <a:p>
                <a:r>
                  <a:rPr lang="en-US" altLang="zh-CN" dirty="0"/>
                  <a:t>TP—</a:t>
                </a:r>
                <a:r>
                  <a:rPr lang="zh-CN" altLang="en-US" dirty="0"/>
                  <a:t>将正类预测为正类数；</a:t>
                </a:r>
              </a:p>
              <a:p>
                <a:r>
                  <a:rPr lang="en-US" altLang="zh-CN" dirty="0"/>
                  <a:t>FN—</a:t>
                </a:r>
                <a:r>
                  <a:rPr lang="zh-CN" altLang="en-US" dirty="0"/>
                  <a:t>将正类预测为负类数；</a:t>
                </a:r>
              </a:p>
              <a:p>
                <a:r>
                  <a:rPr lang="en-US" altLang="zh-CN" dirty="0"/>
                  <a:t>FP—</a:t>
                </a:r>
                <a:r>
                  <a:rPr lang="zh-CN" altLang="en-US" dirty="0"/>
                  <a:t>将负类预测为正类数；</a:t>
                </a:r>
              </a:p>
              <a:p>
                <a:r>
                  <a:rPr lang="en-US" altLang="zh-CN" dirty="0"/>
                  <a:t>TN—</a:t>
                </a:r>
                <a:r>
                  <a:rPr lang="zh-CN" altLang="en-US" dirty="0"/>
                  <a:t>将负类预测为负类数。</a:t>
                </a:r>
                <a:endParaRPr lang="en-US" altLang="zh-CN" dirty="0"/>
              </a:p>
              <a:p>
                <a:r>
                  <a:rPr lang="zh-CN" altLang="en-US" dirty="0"/>
                  <a:t>精确率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召回率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29435" y="2000459"/>
                <a:ext cx="4666615" cy="4344779"/>
              </a:xfrm>
              <a:blipFill>
                <a:blip r:embed="rId2"/>
                <a:stretch>
                  <a:fillRect l="-1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83249DF4-9897-472E-BC95-54C299060C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>
          <a:xfrm>
            <a:off x="4896050" y="2118930"/>
            <a:ext cx="6953685" cy="4226308"/>
          </a:xfrm>
        </p:spPr>
      </p:pic>
    </p:spTree>
    <p:extLst>
      <p:ext uri="{BB962C8B-B14F-4D97-AF65-F5344CB8AC3E}">
        <p14:creationId xmlns:p14="http://schemas.microsoft.com/office/powerpoint/2010/main" val="23066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1.9</a:t>
            </a:r>
            <a:r>
              <a:rPr lang="zh-CN" altLang="en-US" dirty="0"/>
              <a:t>标注问题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29435" y="2000459"/>
                <a:ext cx="4352725" cy="4153573"/>
              </a:xfrm>
            </p:spPr>
            <p:txBody>
              <a:bodyPr/>
              <a:lstStyle/>
              <a:p>
                <a:r>
                  <a:rPr lang="zh-CN" altLang="en-US" dirty="0"/>
                  <a:t>输入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输出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例：文本分类</a:t>
                </a:r>
                <a:endParaRPr lang="en-US" altLang="zh-CN" dirty="0"/>
              </a:p>
              <a:p>
                <a:r>
                  <a:rPr lang="zh-CN" altLang="en-US" dirty="0"/>
                  <a:t>输入：</a:t>
                </a:r>
                <a:r>
                  <a:rPr lang="en-US" dirty="0"/>
                  <a:t>At Microsoft Research</a:t>
                </a:r>
              </a:p>
              <a:p>
                <a:r>
                  <a:rPr lang="zh-CN" altLang="en-US" dirty="0"/>
                  <a:t>输出：</a:t>
                </a:r>
                <a:r>
                  <a:rPr lang="en-US" dirty="0"/>
                  <a:t>At/O Microsoft/B Research/E</a:t>
                </a:r>
                <a:endParaRPr lang="en-US" altLang="zh-CN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29435" y="2000459"/>
                <a:ext cx="4352725" cy="4153573"/>
              </a:xfrm>
              <a:blipFill>
                <a:blip r:embed="rId2"/>
                <a:stretch>
                  <a:fillRect l="-1541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83249DF4-9897-472E-BC95-54C299060C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>
          <a:xfrm>
            <a:off x="4896050" y="2118930"/>
            <a:ext cx="6953685" cy="4226308"/>
          </a:xfrm>
        </p:spPr>
      </p:pic>
    </p:spTree>
    <p:extLst>
      <p:ext uri="{BB962C8B-B14F-4D97-AF65-F5344CB8AC3E}">
        <p14:creationId xmlns:p14="http://schemas.microsoft.com/office/powerpoint/2010/main" val="276085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1.10</a:t>
            </a:r>
            <a:r>
              <a:rPr lang="zh-CN" altLang="en-US" dirty="0"/>
              <a:t>回归问题</a:t>
            </a: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83249DF4-9897-472E-BC95-54C299060C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>
          <a:xfrm>
            <a:off x="2792930" y="2159570"/>
            <a:ext cx="6953685" cy="4226308"/>
          </a:xfrm>
        </p:spPr>
      </p:pic>
    </p:spTree>
    <p:extLst>
      <p:ext uri="{BB962C8B-B14F-4D97-AF65-F5344CB8AC3E}">
        <p14:creationId xmlns:p14="http://schemas.microsoft.com/office/powerpoint/2010/main" val="278542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4A461F-FE34-4C84-8868-E0E0CAFE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统计学习方法概论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FCA21B-C57A-44B4-A1E0-4AFBA6B68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84" y="1909322"/>
            <a:ext cx="7504551" cy="464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9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统计学习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330647C-92B2-49BE-BD09-0B3A61820C0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8675" y="2118930"/>
            <a:ext cx="4397375" cy="4523803"/>
          </a:xfrm>
        </p:spPr>
        <p:txBody>
          <a:bodyPr/>
          <a:lstStyle/>
          <a:p>
            <a:r>
              <a:rPr lang="zh-CN" altLang="en-US" dirty="0"/>
              <a:t>监督学习的实现步骤：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得到一个有限的训练数据集合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确定模型的假设空间，也就是所有的备选模型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确定模型选择的准则，即学习的策略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实现求解最优模型的算法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通过学习方法选择最优模型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利用学习的最优模型对新数据进行预测或分析</a:t>
            </a: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83249DF4-9897-472E-BC95-54C299060C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>
          <a:xfrm>
            <a:off x="4896050" y="2118930"/>
            <a:ext cx="6953685" cy="4226308"/>
          </a:xfrm>
        </p:spPr>
      </p:pic>
    </p:spTree>
    <p:extLst>
      <p:ext uri="{BB962C8B-B14F-4D97-AF65-F5344CB8AC3E}">
        <p14:creationId xmlns:p14="http://schemas.microsoft.com/office/powerpoint/2010/main" val="348030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</a:t>
            </a:r>
            <a:r>
              <a:rPr lang="zh-CN" altLang="en-US" dirty="0"/>
              <a:t>监督学习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09115" y="2019901"/>
                <a:ext cx="4713405" cy="4498667"/>
              </a:xfrm>
            </p:spPr>
            <p:txBody>
              <a:bodyPr/>
              <a:lstStyle/>
              <a:p>
                <a:r>
                  <a:rPr lang="zh-CN" altLang="en-US" dirty="0"/>
                  <a:t>训练集：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实例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的特征向量</a:t>
                </a:r>
                <a:r>
                  <a:rPr lang="en-US" altLang="zh-CN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模型：</a:t>
                </a:r>
                <a:endParaRPr lang="en-US" altLang="zh-CN" dirty="0"/>
              </a:p>
              <a:p>
                <a:r>
                  <a:rPr lang="en-US" altLang="zh-CN" dirty="0"/>
                  <a:t>1</a:t>
                </a:r>
                <a:r>
                  <a:rPr lang="zh-CN" altLang="en-US" dirty="0"/>
                  <a:t>）决策函数      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zh-CN" altLang="en-US" dirty="0"/>
                  <a:t>预测形式      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</a:t>
                </a:r>
                <a:r>
                  <a:rPr lang="zh-CN" altLang="en-US" dirty="0"/>
                  <a:t>）条件概率分布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zh-CN" altLang="en-US" dirty="0"/>
                  <a:t>预测形式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09115" y="2019901"/>
                <a:ext cx="4713405" cy="4498667"/>
              </a:xfrm>
              <a:blipFill>
                <a:blip r:embed="rId2"/>
                <a:stretch>
                  <a:fillRect l="-1292" b="-12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83249DF4-9897-472E-BC95-54C299060C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>
          <a:xfrm>
            <a:off x="4922520" y="2104260"/>
            <a:ext cx="6953685" cy="4226308"/>
          </a:xfrm>
        </p:spPr>
      </p:pic>
    </p:spTree>
    <p:extLst>
      <p:ext uri="{BB962C8B-B14F-4D97-AF65-F5344CB8AC3E}">
        <p14:creationId xmlns:p14="http://schemas.microsoft.com/office/powerpoint/2010/main" val="125383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统计学习三要素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98675" y="2118930"/>
                <a:ext cx="4397375" cy="2195473"/>
              </a:xfrm>
            </p:spPr>
            <p:txBody>
              <a:bodyPr/>
              <a:lstStyle/>
              <a:p>
                <a:r>
                  <a:rPr lang="zh-CN" altLang="en-US" dirty="0"/>
                  <a:t>模型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假设空间）：</a:t>
                </a:r>
                <a:endParaRPr lang="en-US" altLang="zh-CN" dirty="0"/>
              </a:p>
              <a:p>
                <a:r>
                  <a:rPr lang="zh-CN" altLang="en-US" dirty="0"/>
                  <a:t>决策函数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条件概率分布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98675" y="2118930"/>
                <a:ext cx="4397375" cy="2195473"/>
              </a:xfrm>
              <a:blipFill>
                <a:blip r:embed="rId2"/>
                <a:stretch>
                  <a:fillRect l="-1526"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83249DF4-9897-472E-BC95-54C299060C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>
          <a:xfrm>
            <a:off x="4896050" y="2118930"/>
            <a:ext cx="6953685" cy="4226308"/>
          </a:xfrm>
        </p:spPr>
      </p:pic>
    </p:spTree>
    <p:extLst>
      <p:ext uri="{BB962C8B-B14F-4D97-AF65-F5344CB8AC3E}">
        <p14:creationId xmlns:p14="http://schemas.microsoft.com/office/powerpoint/2010/main" val="403382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统计学习三要素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79423" y="1840943"/>
                <a:ext cx="4397375" cy="4599401"/>
              </a:xfrm>
            </p:spPr>
            <p:txBody>
              <a:bodyPr/>
              <a:lstStyle/>
              <a:p>
                <a:r>
                  <a:rPr lang="zh-CN" altLang="en-US" dirty="0"/>
                  <a:t>策略：</a:t>
                </a:r>
                <a:endParaRPr lang="en-US" altLang="zh-CN" dirty="0"/>
              </a:p>
              <a:p>
                <a:r>
                  <a:rPr lang="zh-CN" altLang="en-US" dirty="0"/>
                  <a:t>损失函数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i="0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dirty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79423" y="1840943"/>
                <a:ext cx="4397375" cy="4599401"/>
              </a:xfrm>
              <a:blipFill>
                <a:blip r:embed="rId2"/>
                <a:stretch>
                  <a:fillRect l="-1526" t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83249DF4-9897-472E-BC95-54C299060C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>
          <a:xfrm>
            <a:off x="4896050" y="2118930"/>
            <a:ext cx="6953685" cy="4226308"/>
          </a:xfrm>
        </p:spPr>
      </p:pic>
    </p:spTree>
    <p:extLst>
      <p:ext uri="{BB962C8B-B14F-4D97-AF65-F5344CB8AC3E}">
        <p14:creationId xmlns:p14="http://schemas.microsoft.com/office/powerpoint/2010/main" val="101898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统计学习三要素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79423" y="1840943"/>
                <a:ext cx="4397375" cy="4000326"/>
              </a:xfrm>
            </p:spPr>
            <p:txBody>
              <a:bodyPr/>
              <a:lstStyle/>
              <a:p>
                <a:r>
                  <a:rPr lang="zh-CN" altLang="en-US" dirty="0"/>
                  <a:t>策略：</a:t>
                </a:r>
                <a:endParaRPr lang="en-US" altLang="zh-CN" dirty="0"/>
              </a:p>
              <a:p>
                <a:r>
                  <a:rPr lang="zh-CN" altLang="en-US" dirty="0"/>
                  <a:t>经验风险最小化：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lim>
                      </m:limLow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结构风险最小化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lim>
                      </m:limLow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79423" y="1840943"/>
                <a:ext cx="4397375" cy="4000326"/>
              </a:xfrm>
              <a:blipFill>
                <a:blip r:embed="rId2"/>
                <a:stretch>
                  <a:fillRect l="-1526" t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83249DF4-9897-472E-BC95-54C299060C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>
          <a:xfrm>
            <a:off x="4896050" y="2118930"/>
            <a:ext cx="6953685" cy="4226308"/>
          </a:xfrm>
        </p:spPr>
      </p:pic>
    </p:spTree>
    <p:extLst>
      <p:ext uri="{BB962C8B-B14F-4D97-AF65-F5344CB8AC3E}">
        <p14:creationId xmlns:p14="http://schemas.microsoft.com/office/powerpoint/2010/main" val="191535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模型评估与模型选择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79423" y="1840943"/>
                <a:ext cx="4397375" cy="3589316"/>
              </a:xfrm>
            </p:spPr>
            <p:txBody>
              <a:bodyPr/>
              <a:lstStyle/>
              <a:p>
                <a:r>
                  <a:rPr lang="zh-CN" altLang="en-US" dirty="0"/>
                  <a:t>训练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误差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测试误差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79423" y="1840943"/>
                <a:ext cx="4397375" cy="3589316"/>
              </a:xfrm>
              <a:blipFill>
                <a:blip r:embed="rId2"/>
                <a:stretch>
                  <a:fillRect l="-1526" t="-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83249DF4-9897-472E-BC95-54C299060C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>
          <a:xfrm>
            <a:off x="4896050" y="2118930"/>
            <a:ext cx="6953685" cy="4226308"/>
          </a:xfrm>
        </p:spPr>
      </p:pic>
    </p:spTree>
    <p:extLst>
      <p:ext uri="{BB962C8B-B14F-4D97-AF65-F5344CB8AC3E}">
        <p14:creationId xmlns:p14="http://schemas.microsoft.com/office/powerpoint/2010/main" val="234433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模型评估与模型选择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79423" y="1840943"/>
                <a:ext cx="4397375" cy="929550"/>
              </a:xfrm>
            </p:spPr>
            <p:txBody>
              <a:bodyPr/>
              <a:lstStyle/>
              <a:p>
                <a:r>
                  <a:rPr lang="zh-CN" altLang="en-US" dirty="0"/>
                  <a:t>多项式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拟合</m:t>
                    </m:r>
                  </m:oMath>
                </a14:m>
                <a:r>
                  <a:rPr lang="zh-CN" altLang="en-US" dirty="0"/>
                  <a:t>问题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79423" y="1840943"/>
                <a:ext cx="4397375" cy="929550"/>
              </a:xfrm>
              <a:blipFill>
                <a:blip r:embed="rId2"/>
                <a:stretch>
                  <a:fillRect l="-1526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590B918-8474-40B7-A48A-937D264A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820" y="1762316"/>
            <a:ext cx="6786465" cy="49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3139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1637</TotalTime>
  <Words>404</Words>
  <Application>Microsoft Office PowerPoint</Application>
  <PresentationFormat>宽屏</PresentationFormat>
  <Paragraphs>86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深度学习项目PPT模板V1.4</vt:lpstr>
      <vt:lpstr>第1章 统计学习方法概论 </vt:lpstr>
      <vt:lpstr>第1章 统计学习方法概论</vt:lpstr>
      <vt:lpstr>1.1统计学习</vt:lpstr>
      <vt:lpstr>1.2监督学习</vt:lpstr>
      <vt:lpstr>1.3统计学习三要素</vt:lpstr>
      <vt:lpstr>1.3统计学习三要素</vt:lpstr>
      <vt:lpstr>1.3统计学习三要素</vt:lpstr>
      <vt:lpstr>1.4模型评估与模型选择</vt:lpstr>
      <vt:lpstr>1.4模型评估与模型选择</vt:lpstr>
      <vt:lpstr>1.5正则化与交叉验证</vt:lpstr>
      <vt:lpstr>1.6泛化能力</vt:lpstr>
      <vt:lpstr>1.7生成模型与判别模型</vt:lpstr>
      <vt:lpstr>1.8分类问题</vt:lpstr>
      <vt:lpstr>1.9标注问题</vt:lpstr>
      <vt:lpstr>1.10回归问题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杨 柯</cp:lastModifiedBy>
  <cp:revision>194</cp:revision>
  <dcterms:created xsi:type="dcterms:W3CDTF">2018-01-29T03:45:15Z</dcterms:created>
  <dcterms:modified xsi:type="dcterms:W3CDTF">2019-03-31T01:10:29Z</dcterms:modified>
</cp:coreProperties>
</file>